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58" r:id="rId6"/>
    <p:sldId id="269" r:id="rId7"/>
    <p:sldId id="259" r:id="rId8"/>
    <p:sldId id="272" r:id="rId9"/>
    <p:sldId id="260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3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8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9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7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7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7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6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06100-6458-4231-BBD3-122B285261AD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A1C5B-1A15-42E7-BF47-2BEF0778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4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3538" y="0"/>
            <a:ext cx="1758462" cy="2387600"/>
          </a:xfrm>
        </p:spPr>
        <p:txBody>
          <a:bodyPr/>
          <a:lstStyle/>
          <a:p>
            <a:r>
              <a:rPr lang="en-US" dirty="0" smtClean="0"/>
              <a:t>Mai ‘68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</a:t>
            </a:r>
            <a:r>
              <a:rPr lang="en-US" dirty="0" err="1" smtClean="0"/>
              <a:t>mai</a:t>
            </a:r>
            <a:r>
              <a:rPr lang="en-US" dirty="0" smtClean="0"/>
              <a:t> et les accords de </a:t>
            </a:r>
            <a:r>
              <a:rPr lang="en-US" dirty="0" err="1" smtClean="0"/>
              <a:t>Grenelle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6394"/>
            <a:ext cx="5907505" cy="5321132"/>
          </a:xfrm>
        </p:spPr>
        <p:txBody>
          <a:bodyPr>
            <a:normAutofit lnSpcReduction="10000"/>
          </a:bodyPr>
          <a:lstStyle/>
          <a:p>
            <a:pPr lvl="1"/>
            <a:r>
              <a:rPr lang="fr-FR" dirty="0" smtClean="0"/>
              <a:t>25 mai 9 millions de grévistes- </a:t>
            </a:r>
          </a:p>
          <a:p>
            <a:pPr lvl="1"/>
            <a:r>
              <a:rPr lang="fr-FR" dirty="0" smtClean="0"/>
              <a:t>Il n’y a plus de service téléphone, poste, essence </a:t>
            </a:r>
          </a:p>
          <a:p>
            <a:pPr lvl="1"/>
            <a:r>
              <a:rPr lang="fr-FR" dirty="0" smtClean="0"/>
              <a:t>Le premier mort d’une grenade lors d’une manifestation</a:t>
            </a:r>
            <a:endParaRPr lang="en-US" dirty="0" smtClean="0"/>
          </a:p>
          <a:p>
            <a:pPr lvl="1"/>
            <a:r>
              <a:rPr lang="fr-FR" dirty="0" smtClean="0"/>
              <a:t>27 mai </a:t>
            </a:r>
            <a:r>
              <a:rPr lang="fr-FR" u="sng" dirty="0" smtClean="0"/>
              <a:t>Les accords de Grenelle </a:t>
            </a:r>
            <a:r>
              <a:rPr lang="fr-FR" dirty="0" smtClean="0"/>
              <a:t>entre des compagnies, les </a:t>
            </a:r>
            <a:r>
              <a:rPr lang="fr-FR" u="sng" dirty="0" smtClean="0"/>
              <a:t>syndicats</a:t>
            </a:r>
            <a:r>
              <a:rPr lang="fr-FR" dirty="0" smtClean="0"/>
              <a:t>, et le gouvernement (le premier ministre Pompidou)</a:t>
            </a:r>
            <a:endParaRPr lang="en-US" u="sng" dirty="0" smtClean="0"/>
          </a:p>
          <a:p>
            <a:pPr lvl="2"/>
            <a:r>
              <a:rPr lang="fr-FR" dirty="0" smtClean="0"/>
              <a:t>une augmentation de 35% du salaire minimum </a:t>
            </a:r>
          </a:p>
          <a:p>
            <a:pPr lvl="2"/>
            <a:r>
              <a:rPr lang="fr-FR" dirty="0" smtClean="0"/>
              <a:t>+10% des salaires</a:t>
            </a:r>
          </a:p>
          <a:p>
            <a:pPr lvl="2"/>
            <a:r>
              <a:rPr lang="fr-FR" dirty="0" smtClean="0"/>
              <a:t>remboursement de 50% du temps en grève</a:t>
            </a:r>
          </a:p>
          <a:p>
            <a:pPr lvl="2"/>
            <a:r>
              <a:rPr lang="fr-FR" dirty="0" smtClean="0"/>
              <a:t>réduction du temps de travail de 48 heures/semaine </a:t>
            </a:r>
            <a:r>
              <a:rPr lang="fr-FR" dirty="0" smtClean="0">
                <a:sym typeface="Wingdings" panose="05000000000000000000" pitchFamily="2" charset="2"/>
              </a:rPr>
              <a:t>40h/</a:t>
            </a:r>
            <a:r>
              <a:rPr lang="fr-FR" dirty="0" err="1" smtClean="0">
                <a:sym typeface="Wingdings" panose="05000000000000000000" pitchFamily="2" charset="2"/>
              </a:rPr>
              <a:t>sem</a:t>
            </a:r>
            <a:endParaRPr lang="fr-FR" dirty="0" smtClean="0">
              <a:sym typeface="Wingdings" panose="05000000000000000000" pitchFamily="2" charset="2"/>
            </a:endParaRP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cr</a:t>
            </a:r>
            <a:r>
              <a:rPr lang="fr-FR" dirty="0" smtClean="0"/>
              <a:t>éation des délégués syndicaux qui auront une voix dans les entreprises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505" y="1356394"/>
            <a:ext cx="5269832" cy="3145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505" y="4106528"/>
            <a:ext cx="5502943" cy="275147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9817769" y="5236758"/>
            <a:ext cx="1792705" cy="695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156284" cy="801938"/>
          </a:xfrm>
        </p:spPr>
        <p:txBody>
          <a:bodyPr/>
          <a:lstStyle/>
          <a:p>
            <a:r>
              <a:rPr lang="en-US" dirty="0" smtClean="0"/>
              <a:t>Fin </a:t>
            </a:r>
            <a:r>
              <a:rPr lang="en-US" dirty="0" err="1" smtClean="0"/>
              <a:t>mai</a:t>
            </a:r>
            <a:r>
              <a:rPr lang="en-US" dirty="0" smtClean="0"/>
              <a:t>/</a:t>
            </a:r>
            <a:r>
              <a:rPr lang="en-US" dirty="0" err="1" smtClean="0"/>
              <a:t>juin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1938"/>
            <a:ext cx="8313821" cy="3685841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29 mai </a:t>
            </a:r>
          </a:p>
          <a:p>
            <a:pPr lvl="1"/>
            <a:r>
              <a:rPr lang="fr-FR" dirty="0" smtClean="0"/>
              <a:t>le Président De Gaulle disparaît, plus tard on apprend qu’il est allé en Allemagne pour organiser, avec son général, l’usage de l’armée pour arrêter les manifestations</a:t>
            </a:r>
            <a:endParaRPr lang="en-US" dirty="0" smtClean="0"/>
          </a:p>
          <a:p>
            <a:r>
              <a:rPr lang="fr-FR" dirty="0" smtClean="0"/>
              <a:t>30 mai </a:t>
            </a:r>
          </a:p>
          <a:p>
            <a:pPr lvl="1"/>
            <a:r>
              <a:rPr lang="fr-FR" dirty="0" smtClean="0"/>
              <a:t>dissolution de l’Assemblée </a:t>
            </a:r>
            <a:r>
              <a:rPr lang="fr-FR" dirty="0" smtClean="0"/>
              <a:t>Nationale </a:t>
            </a:r>
            <a:r>
              <a:rPr lang="fr-FR" dirty="0" smtClean="0"/>
              <a:t>et des élections législatives</a:t>
            </a:r>
            <a:endParaRPr lang="en-US" dirty="0" smtClean="0"/>
          </a:p>
          <a:p>
            <a:r>
              <a:rPr lang="fr-FR" dirty="0" smtClean="0"/>
              <a:t>30 mai</a:t>
            </a:r>
          </a:p>
          <a:p>
            <a:pPr lvl="1"/>
            <a:r>
              <a:rPr lang="fr-FR" dirty="0" smtClean="0"/>
              <a:t>manifestation pro-de Gaulle 200.000 gens à Paris</a:t>
            </a:r>
            <a:endParaRPr lang="en-US" dirty="0" smtClean="0"/>
          </a:p>
          <a:p>
            <a:r>
              <a:rPr lang="fr-FR" dirty="0" smtClean="0"/>
              <a:t>juin continue les manifestations avec 3 manifestants morts</a:t>
            </a:r>
            <a:endParaRPr lang="en-US" dirty="0" smtClean="0"/>
          </a:p>
          <a:p>
            <a:r>
              <a:rPr lang="fr-FR" dirty="0" smtClean="0"/>
              <a:t>30 juin victoire écrasante des Gaullistes gagne 363/485 sièges (+119) De Gaulle reste impopulaire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768" y="3333272"/>
            <a:ext cx="2374231" cy="3288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504" y="589547"/>
            <a:ext cx="4167495" cy="2734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7463"/>
            <a:ext cx="7808495" cy="22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Vocabulaire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2" y="1339402"/>
            <a:ext cx="12101848" cy="551859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dirty="0" smtClean="0"/>
              <a:t>-un ouvrier/la classe ouvrière- </a:t>
            </a:r>
            <a:r>
              <a:rPr lang="fr-FR" dirty="0" smtClean="0">
                <a:solidFill>
                  <a:srgbClr val="FF0000"/>
                </a:solidFill>
              </a:rPr>
              <a:t>la classe des travailleurs ≠la bourgeoisie</a:t>
            </a:r>
          </a:p>
          <a:p>
            <a:pPr marL="0" lvl="0" indent="0">
              <a:buNone/>
            </a:pPr>
            <a:r>
              <a:rPr lang="fr-FR" dirty="0" smtClean="0"/>
              <a:t>-faf- </a:t>
            </a:r>
            <a:r>
              <a:rPr lang="fr-FR" dirty="0" smtClean="0">
                <a:solidFill>
                  <a:srgbClr val="FF0000"/>
                </a:solidFill>
              </a:rPr>
              <a:t>« la France aux Français  »- groupe anti-immigrés, racistes, protectionniste</a:t>
            </a:r>
          </a:p>
          <a:p>
            <a:pPr marL="0" lvl="0" indent="0">
              <a:buNone/>
            </a:pPr>
            <a:r>
              <a:rPr lang="fr-FR" dirty="0" smtClean="0"/>
              <a:t>-une manifestation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		  			 -CRS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-une émeute- </a:t>
            </a:r>
            <a:r>
              <a:rPr lang="fr-FR" dirty="0" smtClean="0">
                <a:solidFill>
                  <a:srgbClr val="FF0000"/>
                </a:solidFill>
              </a:rPr>
              <a:t>une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manifestation violente</a:t>
            </a:r>
          </a:p>
          <a:p>
            <a:pPr marL="0" lvl="0" indent="0">
              <a:buNone/>
            </a:pPr>
            <a:r>
              <a:rPr lang="fr-FR" dirty="0" smtClean="0"/>
              <a:t>-une grève- </a:t>
            </a:r>
            <a:r>
              <a:rPr lang="fr-FR" dirty="0" smtClean="0">
                <a:solidFill>
                  <a:srgbClr val="FF0000"/>
                </a:solidFill>
              </a:rPr>
              <a:t>la décision d’arrêter le travail pour manifester/faire changer des choses « Les travailleurs de la Tour Eiffel sont en grève. »</a:t>
            </a:r>
          </a:p>
          <a:p>
            <a:pPr marL="0" indent="0">
              <a:buNone/>
            </a:pPr>
            <a:r>
              <a:rPr lang="fr-FR" dirty="0" smtClean="0"/>
              <a:t>-une grenade lacrymogène- </a:t>
            </a:r>
            <a:r>
              <a:rPr lang="fr-FR" dirty="0" smtClean="0">
                <a:solidFill>
                  <a:srgbClr val="FF0000"/>
                </a:solidFill>
              </a:rPr>
              <a:t>qui fait « pleurer »</a:t>
            </a:r>
          </a:p>
          <a:p>
            <a:pPr marL="0" indent="0">
              <a:buNone/>
            </a:pPr>
            <a:r>
              <a:rPr lang="fr-FR" dirty="0" smtClean="0"/>
              <a:t>-une barricade 							-un pavé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690" y="2348154"/>
            <a:ext cx="2213256" cy="1493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389" y="2348154"/>
            <a:ext cx="2655909" cy="1493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479" y="5249538"/>
            <a:ext cx="2214005" cy="1449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300" y="5249538"/>
            <a:ext cx="2714625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25" y="485085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56451"/>
            <a:ext cx="10515600" cy="4351338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Université de Nanterre- Paris- dans une région ouvrière</a:t>
            </a:r>
          </a:p>
          <a:p>
            <a:r>
              <a:rPr lang="en-US" dirty="0" err="1" smtClean="0"/>
              <a:t>Organisation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manifestation anti-</a:t>
            </a:r>
            <a:r>
              <a:rPr lang="en-US" dirty="0" err="1" smtClean="0"/>
              <a:t>autoritaire</a:t>
            </a:r>
            <a:r>
              <a:rPr lang="en-US" dirty="0" smtClean="0"/>
              <a:t> et </a:t>
            </a:r>
            <a:r>
              <a:rPr lang="en-US" dirty="0" err="1" smtClean="0"/>
              <a:t>contre</a:t>
            </a:r>
            <a:r>
              <a:rPr lang="en-US" dirty="0" smtClean="0"/>
              <a:t> la guerre de Vietnam.</a:t>
            </a:r>
          </a:p>
          <a:p>
            <a:r>
              <a:rPr lang="en-US" dirty="0" smtClean="0"/>
              <a:t>400 </a:t>
            </a:r>
            <a:r>
              <a:rPr lang="fr-FR" dirty="0" smtClean="0"/>
              <a:t>étudiants occupe les bureaux administratives de l’université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73" y="87072"/>
            <a:ext cx="5983706" cy="4098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68" y="1227221"/>
            <a:ext cx="4482421" cy="27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979" y="115554"/>
            <a:ext cx="10515600" cy="1325563"/>
          </a:xfrm>
        </p:spPr>
        <p:txBody>
          <a:bodyPr/>
          <a:lstStyle/>
          <a:p>
            <a:r>
              <a:rPr lang="en-US" dirty="0" smtClean="0"/>
              <a:t>Daniel Cohn-</a:t>
            </a:r>
            <a:r>
              <a:rPr lang="en-US" dirty="0" err="1" smtClean="0"/>
              <a:t>Bendit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6905"/>
            <a:ext cx="3773404" cy="5070058"/>
          </a:xfrm>
        </p:spPr>
        <p:txBody>
          <a:bodyPr/>
          <a:lstStyle/>
          <a:p>
            <a:r>
              <a:rPr lang="en-US" dirty="0" smtClean="0"/>
              <a:t>Né de parents </a:t>
            </a:r>
            <a:r>
              <a:rPr lang="en-US" dirty="0" err="1" smtClean="0"/>
              <a:t>allemands</a:t>
            </a:r>
            <a:r>
              <a:rPr lang="en-US" dirty="0" smtClean="0"/>
              <a:t> qui </a:t>
            </a:r>
            <a:r>
              <a:rPr lang="en-US" dirty="0" err="1" smtClean="0"/>
              <a:t>fuient</a:t>
            </a:r>
            <a:r>
              <a:rPr lang="en-US" dirty="0" smtClean="0"/>
              <a:t> </a:t>
            </a:r>
            <a:r>
              <a:rPr lang="en-US" dirty="0" err="1" smtClean="0"/>
              <a:t>l’Allemagne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1933.</a:t>
            </a:r>
          </a:p>
          <a:p>
            <a:r>
              <a:rPr lang="en-US" dirty="0"/>
              <a:t>F</a:t>
            </a:r>
            <a:r>
              <a:rPr lang="en-US" dirty="0" smtClean="0"/>
              <a:t>ait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études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Allemagne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arrive </a:t>
            </a:r>
            <a:r>
              <a:rPr lang="en-US" dirty="0" err="1" smtClean="0"/>
              <a:t>en</a:t>
            </a:r>
            <a:r>
              <a:rPr lang="en-US" dirty="0" smtClean="0"/>
              <a:t> France </a:t>
            </a:r>
            <a:r>
              <a:rPr lang="en-US" dirty="0" err="1" smtClean="0"/>
              <a:t>en</a:t>
            </a:r>
            <a:r>
              <a:rPr lang="en-US" dirty="0" smtClean="0"/>
              <a:t> 1966 pour </a:t>
            </a:r>
            <a:r>
              <a:rPr lang="en-US" dirty="0" err="1" smtClean="0"/>
              <a:t>finir</a:t>
            </a:r>
            <a:r>
              <a:rPr lang="en-US" dirty="0" smtClean="0"/>
              <a:t>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études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sociologie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Devient</a:t>
            </a:r>
            <a:r>
              <a:rPr lang="en-US" dirty="0" smtClean="0"/>
              <a:t> un des «</a:t>
            </a:r>
            <a:r>
              <a:rPr lang="en-US" dirty="0" err="1" smtClean="0"/>
              <a:t>porte</a:t>
            </a:r>
            <a:r>
              <a:rPr lang="en-US" dirty="0" smtClean="0"/>
              <a:t>-paroles» du </a:t>
            </a:r>
            <a:r>
              <a:rPr lang="en-US" dirty="0" err="1" smtClean="0"/>
              <a:t>mouvement</a:t>
            </a:r>
            <a:r>
              <a:rPr lang="en-US" dirty="0" smtClean="0"/>
              <a:t> </a:t>
            </a:r>
            <a:r>
              <a:rPr lang="en-US" dirty="0" err="1" smtClean="0"/>
              <a:t>éstudiantin</a:t>
            </a:r>
            <a:r>
              <a:rPr lang="en-US" dirty="0" smtClean="0"/>
              <a:t> de ‘68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04" y="1446882"/>
            <a:ext cx="7580396" cy="511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15" y="3741128"/>
            <a:ext cx="5390649" cy="3029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507958" cy="1325563"/>
          </a:xfrm>
        </p:spPr>
        <p:txBody>
          <a:bodyPr/>
          <a:lstStyle/>
          <a:p>
            <a:r>
              <a:rPr lang="en-US" dirty="0" smtClean="0"/>
              <a:t>2 </a:t>
            </a:r>
            <a:r>
              <a:rPr lang="en-US" dirty="0" err="1" smtClean="0"/>
              <a:t>mai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726" y="144880"/>
            <a:ext cx="7343274" cy="3127709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une manifestation anti-faf par 300 étudiants de « gauche » qui regardent des films anti-Viet-</a:t>
            </a:r>
            <a:r>
              <a:rPr lang="fr-FR" dirty="0" err="1" smtClean="0"/>
              <a:t>nam</a:t>
            </a:r>
            <a:r>
              <a:rPr lang="fr-FR" dirty="0" smtClean="0"/>
              <a:t> et pro-Black Panther</a:t>
            </a:r>
          </a:p>
          <a:p>
            <a:pPr lvl="1"/>
            <a:r>
              <a:rPr lang="fr-FR" dirty="0" smtClean="0"/>
              <a:t>La direction de l’université ferme l’école quand ces étudiants refusent de partir</a:t>
            </a:r>
          </a:p>
          <a:p>
            <a:pPr lvl="1"/>
            <a:r>
              <a:rPr lang="fr-FR" dirty="0" smtClean="0"/>
              <a:t>300 étudiants sont enlevés par force par la police</a:t>
            </a:r>
          </a:p>
          <a:p>
            <a:pPr lvl="1"/>
            <a:r>
              <a:rPr lang="fr-FR" dirty="0" smtClean="0"/>
              <a:t>La télé parle d’une occupation de groupe « extrémiste »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30" y="2676071"/>
            <a:ext cx="4591870" cy="2580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5684"/>
            <a:ext cx="3846215" cy="44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Sorbonne et le Quartier Latin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9732"/>
            <a:ext cx="6065318" cy="4036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83" y="1306629"/>
            <a:ext cx="57054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05" y="252663"/>
            <a:ext cx="1580147" cy="1004888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mai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1541"/>
            <a:ext cx="7014411" cy="4358606"/>
          </a:xfrm>
        </p:spPr>
        <p:txBody>
          <a:bodyPr>
            <a:normAutofit lnSpcReduction="10000"/>
          </a:bodyPr>
          <a:lstStyle/>
          <a:p>
            <a:pPr lvl="1"/>
            <a:r>
              <a:rPr lang="fr-FR" dirty="0" smtClean="0"/>
              <a:t>le Quartier Latin manifeste</a:t>
            </a:r>
          </a:p>
          <a:p>
            <a:pPr lvl="1"/>
            <a:r>
              <a:rPr lang="fr-FR" dirty="0" smtClean="0"/>
              <a:t>150 étudiants occupent la Sorbonne l’après-midi</a:t>
            </a:r>
          </a:p>
          <a:p>
            <a:pPr lvl="1"/>
            <a:r>
              <a:rPr lang="fr-FR" dirty="0"/>
              <a:t>L</a:t>
            </a:r>
            <a:r>
              <a:rPr lang="fr-FR" dirty="0" smtClean="0"/>
              <a:t>a police y bloque l’entrée et les enlèvent par force</a:t>
            </a:r>
          </a:p>
          <a:p>
            <a:pPr lvl="1"/>
            <a:r>
              <a:rPr lang="en-US" dirty="0" smtClean="0"/>
              <a:t>Le </a:t>
            </a:r>
            <a:r>
              <a:rPr lang="en-US" dirty="0" err="1" smtClean="0"/>
              <a:t>soir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y a 3000 </a:t>
            </a:r>
            <a:r>
              <a:rPr lang="fr-FR" dirty="0" smtClean="0"/>
              <a:t>étudiants qui manifestent</a:t>
            </a:r>
          </a:p>
          <a:p>
            <a:pPr lvl="1"/>
            <a:r>
              <a:rPr lang="fr-FR" dirty="0" smtClean="0"/>
              <a:t>La police lance des grenades lacrymogènes pour disperser la foule</a:t>
            </a:r>
          </a:p>
          <a:p>
            <a:pPr lvl="1"/>
            <a:r>
              <a:rPr lang="fr-FR" dirty="0" smtClean="0"/>
              <a:t>Un étudiant lance un pavé à la police et la police charge</a:t>
            </a:r>
            <a:endParaRPr lang="en-US" dirty="0" smtClean="0"/>
          </a:p>
          <a:p>
            <a:pPr lvl="1"/>
            <a:r>
              <a:rPr lang="fr-FR" dirty="0" smtClean="0"/>
              <a:t>89 policiers blessés, 574 arrestations</a:t>
            </a:r>
          </a:p>
          <a:p>
            <a:pPr lvl="1"/>
            <a:r>
              <a:rPr lang="fr-FR" dirty="0" smtClean="0"/>
              <a:t>les manifestations</a:t>
            </a:r>
            <a:r>
              <a:rPr lang="fr-FR" dirty="0" smtClean="0">
                <a:sym typeface="Wingdings" panose="05000000000000000000" pitchFamily="2" charset="2"/>
              </a:rPr>
              <a:t> émeutes et </a:t>
            </a:r>
            <a:r>
              <a:rPr lang="fr-FR" dirty="0" smtClean="0"/>
              <a:t>continuent des jours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454" y="3302168"/>
            <a:ext cx="5038725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133" y="-751"/>
            <a:ext cx="5085365" cy="330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8632" y="3016490"/>
            <a:ext cx="6163368" cy="3629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66"/>
            <a:ext cx="6027320" cy="3208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680" y="3217194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320" y="8466"/>
            <a:ext cx="6164680" cy="3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124493"/>
            <a:ext cx="1664368" cy="1325563"/>
          </a:xfrm>
        </p:spPr>
        <p:txBody>
          <a:bodyPr/>
          <a:lstStyle/>
          <a:p>
            <a:r>
              <a:rPr lang="en-US" dirty="0" smtClean="0"/>
              <a:t>13-22 </a:t>
            </a:r>
            <a:r>
              <a:rPr lang="en-US" dirty="0" err="1" smtClean="0"/>
              <a:t>mai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37" y="1450056"/>
            <a:ext cx="4395537" cy="4351338"/>
          </a:xfrm>
        </p:spPr>
        <p:txBody>
          <a:bodyPr>
            <a:normAutofit fontScale="92500"/>
          </a:bodyPr>
          <a:lstStyle/>
          <a:p>
            <a:pPr lvl="1"/>
            <a:r>
              <a:rPr lang="fr-FR" dirty="0" smtClean="0"/>
              <a:t>13 mai début de la grève générale- 1 million de manifestants à Paris, 1 million dans d’autres villes</a:t>
            </a:r>
            <a:endParaRPr lang="en-US" dirty="0" smtClean="0"/>
          </a:p>
          <a:p>
            <a:pPr lvl="1"/>
            <a:r>
              <a:rPr lang="fr-FR" dirty="0" smtClean="0"/>
              <a:t>19 mai- Festival de Cannes annulé- 4 millions de grévistes- surtout en métallurgie, automobile, aéronautique, alimentation et l’ORTF</a:t>
            </a:r>
            <a:endParaRPr lang="en-US" dirty="0" smtClean="0"/>
          </a:p>
          <a:p>
            <a:pPr lvl="1"/>
            <a:r>
              <a:rPr lang="fr-FR" dirty="0" smtClean="0"/>
              <a:t>22 mai- 8 millions de grévistes</a:t>
            </a:r>
          </a:p>
          <a:p>
            <a:pPr lvl="1"/>
            <a:r>
              <a:rPr lang="fr-FR" dirty="0" smtClean="0"/>
              <a:t>Cohn-Bendit fait un tour révolutionnaire de l’Europe, son visa d’étudiant est révoqué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261" y="3201235"/>
            <a:ext cx="3455739" cy="331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18" y="3804695"/>
            <a:ext cx="4381500" cy="291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848" y="0"/>
            <a:ext cx="5500152" cy="3080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758" y="1"/>
            <a:ext cx="2120125" cy="30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408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Mai ‘68</vt:lpstr>
      <vt:lpstr>Vocabulaire</vt:lpstr>
      <vt:lpstr>22 mars</vt:lpstr>
      <vt:lpstr>Daniel Cohn-Bendit</vt:lpstr>
      <vt:lpstr>2 mai</vt:lpstr>
      <vt:lpstr>La Sorbonne et le Quartier Latin</vt:lpstr>
      <vt:lpstr>3 mai</vt:lpstr>
      <vt:lpstr>PowerPoint Presentation</vt:lpstr>
      <vt:lpstr>13-22 mai</vt:lpstr>
      <vt:lpstr>25 mai et les accords de Grenelle</vt:lpstr>
      <vt:lpstr>Fin mai/juin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 ‘68</dc:title>
  <dc:creator>Robert Zenk</dc:creator>
  <cp:lastModifiedBy>Robert Zenk</cp:lastModifiedBy>
  <cp:revision>12</cp:revision>
  <dcterms:created xsi:type="dcterms:W3CDTF">2018-04-11T06:50:51Z</dcterms:created>
  <dcterms:modified xsi:type="dcterms:W3CDTF">2018-04-16T06:15:30Z</dcterms:modified>
</cp:coreProperties>
</file>