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9" r:id="rId11"/>
    <p:sldId id="270" r:id="rId12"/>
    <p:sldId id="276" r:id="rId13"/>
    <p:sldId id="271" r:id="rId14"/>
    <p:sldId id="266" r:id="rId15"/>
    <p:sldId id="273" r:id="rId16"/>
    <p:sldId id="274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4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8D70DA1-3EA6-42EA-9804-2F8A14FDC839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92995A3-8A60-44C2-8DBD-A24CBADFF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5F051-AB98-4C81-B5E3-756E87361CE9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821E5-96E3-45DD-8A5B-947CF2C51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BAD43-64A9-4AF6-AD62-2A148DDD62AF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AF74B-CA08-48FA-9D32-9A3CEF4E2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28ACD-E4C5-4377-855D-C0BCC9CDC889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D26F6-BC66-4032-AF52-620CC4F07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374C4C-49B6-48BF-80D7-4B6FC4F845A5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F6A94C-781B-4C87-AD25-56562B51C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4843F6-FC0C-4710-93A6-7F33AE8EF570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A1677F-9576-4410-969C-92872F4EE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47E009-240D-4D0A-B5D2-95EE3F0B1B6C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2C443F-5443-423A-9BC2-91030B502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83DB0A-9352-46B5-93E1-CCD938B06E99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AC76D7-95B1-4C13-9A36-FBD4B1C7C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37CEE-2DA4-4E43-BA54-C6F381518EC1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557F6-3D1D-46A1-A817-19A216535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734B5D-B9EE-477E-837C-37767668376B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429D40A-0956-4EF2-ACC2-AE3E2C767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7817ED8-C216-4F01-9B0B-F3FBA521597B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FF5E073-4E9E-4F85-8AFC-B1586BBDD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0B607F2-CAC2-496F-97C1-39B6162CF1AE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14C9B4E-78EA-4C0D-9A1B-80600C94C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0" r:id="rId2"/>
    <p:sldLayoutId id="2147483685" r:id="rId3"/>
    <p:sldLayoutId id="2147483686" r:id="rId4"/>
    <p:sldLayoutId id="2147483687" r:id="rId5"/>
    <p:sldLayoutId id="2147483688" r:id="rId6"/>
    <p:sldLayoutId id="2147483681" r:id="rId7"/>
    <p:sldLayoutId id="2147483689" r:id="rId8"/>
    <p:sldLayoutId id="2147483690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L’examen</a:t>
            </a:r>
            <a:r>
              <a:rPr lang="en-US" dirty="0"/>
              <a:t> BI de Langue B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/>
              <a:t>De quoi s’agit-il?</a:t>
            </a:r>
          </a:p>
          <a:p>
            <a:pPr marR="0" eaLnBrk="1" hangingPunct="1"/>
            <a:r>
              <a:rPr lang="en-US"/>
              <a:t>De quoi est-ce qu’on parle?</a:t>
            </a:r>
          </a:p>
        </p:txBody>
      </p:sp>
      <p:pic>
        <p:nvPicPr>
          <p:cNvPr id="13315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trike="sngStrike" dirty="0" err="1"/>
              <a:t>Combien</a:t>
            </a:r>
            <a:r>
              <a:rPr lang="en-US" strike="sngStrike" dirty="0"/>
              <a:t>- 20%</a:t>
            </a:r>
          </a:p>
          <a:p>
            <a:pPr eaLnBrk="1" hangingPunct="1"/>
            <a:r>
              <a:rPr lang="en-US" strike="sngStrike" dirty="0" err="1"/>
              <a:t>Quand</a:t>
            </a:r>
            <a:r>
              <a:rPr lang="en-US" strike="sngStrike" dirty="0"/>
              <a:t>- </a:t>
            </a:r>
            <a:r>
              <a:rPr lang="en-US" strike="sngStrike" dirty="0" err="1"/>
              <a:t>Toute</a:t>
            </a:r>
            <a:r>
              <a:rPr lang="en-US" strike="sngStrike" dirty="0"/>
              <a:t> </a:t>
            </a:r>
            <a:r>
              <a:rPr lang="en-US" strike="sngStrike" dirty="0" err="1"/>
              <a:t>l’année</a:t>
            </a:r>
            <a:r>
              <a:rPr lang="en-US" strike="sngStrike" dirty="0"/>
              <a:t> à </a:t>
            </a:r>
            <a:r>
              <a:rPr lang="en-US" strike="sngStrike" dirty="0" err="1"/>
              <a:t>rendre</a:t>
            </a:r>
            <a:endParaRPr lang="en-US" strike="sngStrike" dirty="0"/>
          </a:p>
          <a:p>
            <a:pPr marL="109537" indent="0" eaLnBrk="1" hangingPunct="1">
              <a:buNone/>
            </a:pPr>
            <a:r>
              <a:rPr lang="en-US" strike="sngStrike" dirty="0"/>
              <a:t>      </a:t>
            </a:r>
            <a:r>
              <a:rPr lang="en-US" strike="sngStrike" dirty="0" err="1"/>
              <a:t>en</a:t>
            </a:r>
            <a:r>
              <a:rPr lang="en-US" strike="sngStrike" dirty="0"/>
              <a:t> mars (Travail fait à la </a:t>
            </a:r>
            <a:r>
              <a:rPr lang="en-US" strike="sngStrike" dirty="0" err="1"/>
              <a:t>maison</a:t>
            </a:r>
            <a:r>
              <a:rPr lang="en-US" strike="sngStrike" dirty="0"/>
              <a:t>)</a:t>
            </a:r>
            <a:endParaRPr lang="fr-FR" strike="sngStrike" dirty="0"/>
          </a:p>
          <a:p>
            <a:pPr eaLnBrk="1" hangingPunct="1"/>
            <a:r>
              <a:rPr lang="fr-FR" strike="sngStrike" dirty="0"/>
              <a:t>Sur- Le Tronc Commun</a:t>
            </a:r>
          </a:p>
          <a:p>
            <a:pPr eaLnBrk="1" hangingPunct="1"/>
            <a:r>
              <a:rPr lang="fr-FR" strike="sngStrike" dirty="0"/>
              <a:t>Quoi</a:t>
            </a:r>
            <a:r>
              <a:rPr lang="en-US" strike="sngStrike" dirty="0"/>
              <a:t>- </a:t>
            </a:r>
            <a:r>
              <a:rPr lang="fr-FR" strike="sngStrike" dirty="0"/>
              <a:t>Vous prenez trois sources (articles) et vous trouvez un lien entre les 3 et vous produisez un texte de 300-400 mots (NS 500-600 sur la littérature) </a:t>
            </a:r>
            <a:r>
              <a:rPr lang="fr-FR" b="1" u="sng" strike="sngStrike" dirty="0"/>
              <a:t>et</a:t>
            </a:r>
            <a:r>
              <a:rPr lang="fr-FR" strike="sngStrike" dirty="0"/>
              <a:t> un préambule de 150 mots</a:t>
            </a:r>
          </a:p>
          <a:p>
            <a:pPr eaLnBrk="1" hangingPunct="1"/>
            <a:r>
              <a:rPr lang="fr-FR" strike="sngStrike" dirty="0"/>
              <a:t>Un préambule- une introduction à ce que vous avez fait, comment, et pourquoi vous l’avez fait comme ça</a:t>
            </a:r>
            <a:endParaRPr lang="en-US" strike="sngStrike" dirty="0"/>
          </a:p>
          <a:p>
            <a:pPr eaLnBrk="1" hangingPunct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trike="sngStrike" dirty="0">
                <a:effectLst/>
              </a:rPr>
              <a:t>Travail </a:t>
            </a:r>
            <a:r>
              <a:rPr lang="fr-FR" strike="sngStrike" dirty="0">
                <a:effectLst/>
              </a:rPr>
              <a:t>écrit</a:t>
            </a:r>
            <a:endParaRPr lang="en-US" strike="sngStrike" dirty="0">
              <a:effectLst/>
            </a:endParaRPr>
          </a:p>
        </p:txBody>
      </p:sp>
      <p:pic>
        <p:nvPicPr>
          <p:cNvPr id="26627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2"/>
          </a:xfrm>
        </p:spPr>
        <p:txBody>
          <a:bodyPr/>
          <a:lstStyle/>
          <a:p>
            <a:pPr eaLnBrk="1" hangingPunct="1"/>
            <a:r>
              <a:rPr lang="en-US" dirty="0" err="1"/>
              <a:t>Combien</a:t>
            </a:r>
            <a:r>
              <a:rPr lang="en-US" dirty="0"/>
              <a:t>- 25%</a:t>
            </a:r>
          </a:p>
          <a:p>
            <a:pPr eaLnBrk="1" hangingPunct="1"/>
            <a:r>
              <a:rPr lang="en-US" dirty="0" err="1"/>
              <a:t>Quand</a:t>
            </a:r>
            <a:r>
              <a:rPr lang="en-US" dirty="0"/>
              <a:t>- </a:t>
            </a:r>
            <a:r>
              <a:rPr lang="en-US" b="1" dirty="0"/>
              <a:t>d</a:t>
            </a:r>
            <a:r>
              <a:rPr lang="fr-FR" b="1" dirty="0" err="1"/>
              <a:t>ébut</a:t>
            </a:r>
            <a:r>
              <a:rPr lang="fr-FR" dirty="0"/>
              <a:t> </a:t>
            </a:r>
            <a:r>
              <a:rPr lang="en-US" b="1" dirty="0"/>
              <a:t>mars</a:t>
            </a:r>
          </a:p>
          <a:p>
            <a:pPr marL="342900" lvl="1" indent="-342900" eaLnBrk="1" hangingPunct="1">
              <a:buFont typeface="Arial" charset="0"/>
              <a:buChar char="•"/>
            </a:pPr>
            <a:r>
              <a:rPr lang="fr-FR" dirty="0"/>
              <a:t>Quoi- Conversation avec moi sur une photo et sa légende discutant un thème étudié en cours.</a:t>
            </a:r>
          </a:p>
          <a:p>
            <a:pPr marL="581025" lvl="2" indent="-342900" eaLnBrk="1" hangingPunct="1">
              <a:buFont typeface="Arial" charset="0"/>
              <a:buChar char="•"/>
            </a:pPr>
            <a:r>
              <a:rPr lang="fr-FR" dirty="0"/>
              <a:t>15 minutes de préparation</a:t>
            </a:r>
          </a:p>
          <a:p>
            <a:pPr marL="581025" lvl="2" indent="-342900" eaLnBrk="1" hangingPunct="1">
              <a:buFont typeface="Arial" charset="0"/>
              <a:buChar char="•"/>
            </a:pPr>
            <a:r>
              <a:rPr lang="fr-FR" dirty="0"/>
              <a:t>3-4 minutes de présentation</a:t>
            </a:r>
          </a:p>
          <a:p>
            <a:pPr marL="581025" lvl="2" indent="-342900" eaLnBrk="1" hangingPunct="1">
              <a:buFont typeface="Arial" charset="0"/>
              <a:buChar char="•"/>
            </a:pPr>
            <a:r>
              <a:rPr lang="fr-FR" dirty="0"/>
              <a:t>4-5 minutes de discussion</a:t>
            </a:r>
          </a:p>
          <a:p>
            <a:pPr marL="581025" lvl="2" indent="-342900" eaLnBrk="1" hangingPunct="1">
              <a:buFont typeface="Arial" charset="0"/>
              <a:buChar char="•"/>
            </a:pPr>
            <a:r>
              <a:rPr lang="fr-FR" dirty="0"/>
              <a:t>5-6 minutes de conversation d’un autre</a:t>
            </a:r>
          </a:p>
          <a:p>
            <a:pPr marL="238125" lvl="2" indent="0" eaLnBrk="1" hangingPunct="1">
              <a:buNone/>
            </a:pPr>
            <a:r>
              <a:rPr lang="fr-FR" dirty="0"/>
              <a:t>	thème étudié en cours</a:t>
            </a: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Examen oral individuel- NM (SL)</a:t>
            </a:r>
            <a:endParaRPr lang="en-US" dirty="0"/>
          </a:p>
        </p:txBody>
      </p:sp>
      <p:pic>
        <p:nvPicPr>
          <p:cNvPr id="27651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419100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2"/>
          </a:xfrm>
        </p:spPr>
        <p:txBody>
          <a:bodyPr/>
          <a:lstStyle/>
          <a:p>
            <a:pPr eaLnBrk="1" hangingPunct="1"/>
            <a:r>
              <a:rPr lang="en-US" dirty="0" err="1"/>
              <a:t>Combien</a:t>
            </a:r>
            <a:r>
              <a:rPr lang="en-US" dirty="0"/>
              <a:t>- 25%</a:t>
            </a:r>
          </a:p>
          <a:p>
            <a:pPr eaLnBrk="1" hangingPunct="1"/>
            <a:r>
              <a:rPr lang="en-US" dirty="0" err="1"/>
              <a:t>Quand</a:t>
            </a:r>
            <a:r>
              <a:rPr lang="en-US" dirty="0"/>
              <a:t>- </a:t>
            </a:r>
            <a:r>
              <a:rPr lang="en-US" b="1" dirty="0"/>
              <a:t>d</a:t>
            </a:r>
            <a:r>
              <a:rPr lang="fr-FR" b="1" dirty="0" err="1"/>
              <a:t>ébut</a:t>
            </a:r>
            <a:r>
              <a:rPr lang="fr-FR" dirty="0"/>
              <a:t> </a:t>
            </a:r>
            <a:r>
              <a:rPr lang="en-US" b="1" dirty="0"/>
              <a:t>mars</a:t>
            </a:r>
          </a:p>
          <a:p>
            <a:pPr marL="342900" lvl="1" indent="-342900" eaLnBrk="1" hangingPunct="1">
              <a:buFont typeface="Arial" charset="0"/>
              <a:buChar char="•"/>
            </a:pPr>
            <a:r>
              <a:rPr lang="fr-FR" dirty="0"/>
              <a:t>Quoi- Conversation avec moi sur le choix d’un de deux extraits littéraires (≈ 300 mots) des œuvres lus en cours. Plus une conversation d’un thème du cours</a:t>
            </a:r>
          </a:p>
          <a:p>
            <a:pPr marL="581025" lvl="2" indent="-342900" eaLnBrk="1" hangingPunct="1">
              <a:buFont typeface="Arial" charset="0"/>
              <a:buChar char="•"/>
            </a:pPr>
            <a:r>
              <a:rPr lang="fr-FR" dirty="0"/>
              <a:t>20 minutes de préparation</a:t>
            </a:r>
          </a:p>
          <a:p>
            <a:pPr marL="581025" lvl="2" indent="-342900" eaLnBrk="1" hangingPunct="1">
              <a:buFont typeface="Arial" charset="0"/>
              <a:buChar char="•"/>
            </a:pPr>
            <a:r>
              <a:rPr lang="fr-FR" dirty="0"/>
              <a:t>3-4 minutes de présentation</a:t>
            </a:r>
          </a:p>
          <a:p>
            <a:pPr marL="581025" lvl="2" indent="-342900" eaLnBrk="1" hangingPunct="1">
              <a:buFont typeface="Arial" charset="0"/>
              <a:buChar char="•"/>
            </a:pPr>
            <a:r>
              <a:rPr lang="fr-FR" dirty="0"/>
              <a:t>4-5 minutes de discussion</a:t>
            </a:r>
          </a:p>
          <a:p>
            <a:pPr marL="581025" lvl="2" indent="-342900" eaLnBrk="1" hangingPunct="1">
              <a:buFont typeface="Arial" charset="0"/>
              <a:buChar char="•"/>
            </a:pPr>
            <a:r>
              <a:rPr lang="fr-FR" dirty="0"/>
              <a:t>5-6 minutes de conversation d’un autre</a:t>
            </a:r>
          </a:p>
          <a:p>
            <a:pPr marL="238125" lvl="2" indent="0" eaLnBrk="1" hangingPunct="1">
              <a:buNone/>
            </a:pPr>
            <a:r>
              <a:rPr lang="fr-FR" dirty="0"/>
              <a:t>	thème étudié en cours</a:t>
            </a: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Examen oral individuel- NS (HL)</a:t>
            </a:r>
            <a:endParaRPr lang="en-US" dirty="0"/>
          </a:p>
        </p:txBody>
      </p:sp>
      <p:pic>
        <p:nvPicPr>
          <p:cNvPr id="27651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419100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4593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trike="sngStrike" dirty="0" err="1"/>
              <a:t>Combien</a:t>
            </a:r>
            <a:r>
              <a:rPr lang="en-US" strike="sngStrike" dirty="0"/>
              <a:t>- 10%</a:t>
            </a:r>
          </a:p>
          <a:p>
            <a:pPr eaLnBrk="1" hangingPunct="1"/>
            <a:r>
              <a:rPr lang="en-US" strike="sngStrike" dirty="0" err="1"/>
              <a:t>Quand</a:t>
            </a:r>
            <a:r>
              <a:rPr lang="en-US" strike="sngStrike" dirty="0"/>
              <a:t>- pendant </a:t>
            </a:r>
            <a:r>
              <a:rPr lang="en-US" strike="sngStrike" dirty="0" err="1"/>
              <a:t>l’ann</a:t>
            </a:r>
            <a:r>
              <a:rPr lang="fr-FR" strike="sngStrike" dirty="0" err="1"/>
              <a:t>ée</a:t>
            </a:r>
            <a:endParaRPr lang="fr-FR" strike="sngStrike" dirty="0"/>
          </a:p>
          <a:p>
            <a:pPr eaLnBrk="1" hangingPunct="1"/>
            <a:r>
              <a:rPr lang="fr-FR" strike="sngStrike" dirty="0"/>
              <a:t>Sur- Le Tronc Commun</a:t>
            </a:r>
          </a:p>
          <a:p>
            <a:pPr eaLnBrk="1" hangingPunct="1"/>
            <a:r>
              <a:rPr lang="fr-FR" strike="sngStrike" dirty="0"/>
              <a:t>Quoi- Une variété des activités orales pendant le cours.  J’en note 3 et je prends la meilleure note pour donner à l’IB. </a:t>
            </a:r>
          </a:p>
          <a:p>
            <a:pPr eaLnBrk="1" hangingPunct="1"/>
            <a:r>
              <a:rPr lang="fr-FR" strike="sngStrike" dirty="0"/>
              <a:t>Exemples- un débat, une présentation, une discussion, un sketch, etc.</a:t>
            </a:r>
            <a:endParaRPr lang="en-US" strike="sngStrik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trike="sngStrike" dirty="0"/>
              <a:t>Activité orale interactive</a:t>
            </a:r>
            <a:endParaRPr lang="en-US" strike="sngStrike" dirty="0"/>
          </a:p>
        </p:txBody>
      </p:sp>
      <p:pic>
        <p:nvPicPr>
          <p:cNvPr id="28675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Examen</a:t>
            </a:r>
            <a:r>
              <a:rPr lang="en-US" dirty="0"/>
              <a:t> </a:t>
            </a:r>
            <a:r>
              <a:rPr lang="en-US" dirty="0" err="1"/>
              <a:t>Externe</a:t>
            </a:r>
            <a:r>
              <a:rPr lang="en-US" dirty="0"/>
              <a:t>- not</a:t>
            </a:r>
            <a:r>
              <a:rPr lang="fr-FR" dirty="0"/>
              <a:t>é par l’IB		75%</a:t>
            </a:r>
          </a:p>
          <a:p>
            <a:pPr lvl="1" eaLnBrk="1" hangingPunct="1"/>
            <a:r>
              <a:rPr lang="fr-FR" dirty="0"/>
              <a:t>Epreuve 1</a:t>
            </a:r>
            <a:r>
              <a:rPr lang="en-US" dirty="0"/>
              <a:t>		25%</a:t>
            </a:r>
          </a:p>
          <a:p>
            <a:pPr lvl="1" eaLnBrk="1" hangingPunct="1"/>
            <a:r>
              <a:rPr lang="en-US" dirty="0" err="1"/>
              <a:t>Epreuve</a:t>
            </a:r>
            <a:r>
              <a:rPr lang="en-US" dirty="0"/>
              <a:t> 2		50%</a:t>
            </a:r>
          </a:p>
          <a:p>
            <a:pPr eaLnBrk="1" hangingPunct="1"/>
            <a:r>
              <a:rPr lang="fr-FR" dirty="0"/>
              <a:t>Examen Interne- noté par moi		25%</a:t>
            </a:r>
          </a:p>
          <a:p>
            <a:pPr lvl="1" eaLnBrk="1" hangingPunct="1"/>
            <a:r>
              <a:rPr lang="fr-FR" dirty="0"/>
              <a:t>Examen oral individuel	25%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Les parties de </a:t>
            </a:r>
            <a:r>
              <a:rPr lang="en-US" dirty="0" err="1"/>
              <a:t>l’examen</a:t>
            </a:r>
            <a:endParaRPr lang="en-US" dirty="0"/>
          </a:p>
        </p:txBody>
      </p:sp>
      <p:pic>
        <p:nvPicPr>
          <p:cNvPr id="23555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411480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DFADFAF-3F5A-4EF8-A8F0-3701CAC639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2426675"/>
              </p:ext>
            </p:extLst>
          </p:nvPr>
        </p:nvGraphicFramePr>
        <p:xfrm>
          <a:off x="306946" y="609600"/>
          <a:ext cx="8229600" cy="626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67535887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42063420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4486330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Textes Personnels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Textes Professionnels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Textes des médis de masse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123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Blog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Blog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Actualités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435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Courriel (email)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Courriel (email)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Affiche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53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Journal intime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Dissertation (essai)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Annonce publicitaire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632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Lettre personnelle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Instructions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Article (journal, magazine)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2948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Message publié dans les médias sociaux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Lettre officielle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Balado (podcast)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344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Dialogue en ligne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Proposition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Blog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361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Questionnaire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Brochure/dépliant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634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Rapport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Chronique d’opinion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128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Sondage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 public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212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Critique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759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Discours/interview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859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Émission radiophonique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769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Page web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300306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AC82971D-0D37-435C-97C0-DAFFF4B0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fr-FR" dirty="0"/>
              <a:t>Types de texte</a:t>
            </a:r>
            <a:endParaRPr lang="en-US" dirty="0"/>
          </a:p>
        </p:txBody>
      </p:sp>
      <p:pic>
        <p:nvPicPr>
          <p:cNvPr id="5" name="Picture 4" descr="http://www.afhalifax.ca/wp-content/uploads/2013/11/baccalaureat_international2.png">
            <a:extLst>
              <a:ext uri="{FF2B5EF4-FFF2-40B4-BE49-F238E27FC236}">
                <a16:creationId xmlns:a16="http://schemas.microsoft.com/office/drawing/2014/main" id="{012181FB-54E2-4BA4-8CAD-E27DDD591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32974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3179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923365-1590-454C-B3C8-52654CA0C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mieux comprendre un texte (audio, écrit) et pour mieux présenter (oral, écrit) on se concentrera sur 5 éléments:</a:t>
            </a:r>
          </a:p>
          <a:p>
            <a:pPr lvl="1"/>
            <a:r>
              <a:rPr lang="fr-FR" b="1" dirty="0"/>
              <a:t>Le destinataire- </a:t>
            </a:r>
            <a:r>
              <a:rPr lang="fr-FR" dirty="0"/>
              <a:t>à qui vous </a:t>
            </a:r>
            <a:r>
              <a:rPr lang="fr-FR" dirty="0" err="1"/>
              <a:t>addressez</a:t>
            </a:r>
            <a:r>
              <a:rPr lang="fr-FR" dirty="0"/>
              <a:t>-vous?</a:t>
            </a:r>
          </a:p>
          <a:p>
            <a:pPr lvl="1"/>
            <a:r>
              <a:rPr lang="fr-FR" b="1" dirty="0"/>
              <a:t>Le contexte</a:t>
            </a:r>
          </a:p>
          <a:p>
            <a:pPr lvl="1"/>
            <a:r>
              <a:rPr lang="fr-FR" b="1" dirty="0"/>
              <a:t>Le but- </a:t>
            </a:r>
            <a:r>
              <a:rPr lang="fr-FR" dirty="0"/>
              <a:t>quelle est l’intention du texte?</a:t>
            </a:r>
          </a:p>
          <a:p>
            <a:pPr lvl="1"/>
            <a:r>
              <a:rPr lang="fr-FR" b="1" dirty="0"/>
              <a:t>Le sens- </a:t>
            </a:r>
            <a:r>
              <a:rPr lang="fr-FR" dirty="0"/>
              <a:t>De quelle manière est utilisé le langage?</a:t>
            </a:r>
          </a:p>
          <a:p>
            <a:pPr lvl="1"/>
            <a:r>
              <a:rPr lang="fr-FR" b="1" dirty="0"/>
              <a:t>La variation</a:t>
            </a:r>
            <a:r>
              <a:rPr lang="fr-FR" dirty="0"/>
              <a:t>-</a:t>
            </a:r>
            <a:r>
              <a:rPr lang="fr-FR" b="1" dirty="0"/>
              <a:t> </a:t>
            </a:r>
            <a:r>
              <a:rPr lang="fr-FR" dirty="0"/>
              <a:t>Quelles nuances existent-ils dans la langue?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E825D0A-0658-4CED-A66B-532C168DC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compréhension conceptuelle</a:t>
            </a:r>
            <a:endParaRPr lang="en-US" dirty="0"/>
          </a:p>
        </p:txBody>
      </p:sp>
      <p:pic>
        <p:nvPicPr>
          <p:cNvPr id="4" name="Picture 4" descr="http://www.afhalifax.ca/wp-content/uploads/2013/11/baccalaureat_international2.png">
            <a:extLst>
              <a:ext uri="{FF2B5EF4-FFF2-40B4-BE49-F238E27FC236}">
                <a16:creationId xmlns:a16="http://schemas.microsoft.com/office/drawing/2014/main" id="{150A154B-C346-46EE-A444-2D9A0F6FE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4809744"/>
            <a:ext cx="1600200" cy="204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4550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Ton nom</a:t>
            </a:r>
          </a:p>
          <a:p>
            <a:r>
              <a:rPr lang="en-US" dirty="0" err="1"/>
              <a:t>Fais-tu</a:t>
            </a:r>
            <a:r>
              <a:rPr lang="en-US" dirty="0"/>
              <a:t> un </a:t>
            </a:r>
            <a:r>
              <a:rPr lang="en-US" dirty="0" err="1"/>
              <a:t>examen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terminale</a:t>
            </a:r>
            <a:r>
              <a:rPr lang="en-US" dirty="0"/>
              <a:t> (12</a:t>
            </a:r>
            <a:r>
              <a:rPr lang="en-US" baseline="30000" dirty="0"/>
              <a:t>th</a:t>
            </a:r>
            <a:r>
              <a:rPr lang="en-US" dirty="0"/>
              <a:t> grade)?</a:t>
            </a:r>
          </a:p>
          <a:p>
            <a:r>
              <a:rPr lang="en-US" dirty="0" err="1"/>
              <a:t>Lequel</a:t>
            </a:r>
            <a:r>
              <a:rPr lang="en-US" dirty="0"/>
              <a:t> &amp; Ton </a:t>
            </a:r>
            <a:r>
              <a:rPr lang="en-US" dirty="0" err="1"/>
              <a:t>niveau</a:t>
            </a:r>
            <a:r>
              <a:rPr lang="en-US" dirty="0"/>
              <a:t> de certitude 0-10</a:t>
            </a:r>
          </a:p>
          <a:p>
            <a:pPr lvl="1"/>
            <a:r>
              <a:rPr lang="en-US" dirty="0"/>
              <a:t>BI-SL- 0</a:t>
            </a:r>
          </a:p>
          <a:p>
            <a:pPr lvl="1"/>
            <a:r>
              <a:rPr lang="en-US" dirty="0"/>
              <a:t>BI-HL-10</a:t>
            </a:r>
          </a:p>
          <a:p>
            <a:pPr lvl="1"/>
            <a:r>
              <a:rPr lang="en-US" dirty="0"/>
              <a:t>AP-5</a:t>
            </a:r>
          </a:p>
          <a:p>
            <a:r>
              <a:rPr lang="en-US" dirty="0" err="1"/>
              <a:t>Quelle</a:t>
            </a:r>
            <a:r>
              <a:rPr lang="en-US" dirty="0"/>
              <a:t> </a:t>
            </a:r>
            <a:r>
              <a:rPr lang="en-US" dirty="0" err="1"/>
              <a:t>partie</a:t>
            </a:r>
            <a:r>
              <a:rPr lang="en-US" dirty="0"/>
              <a:t> de </a:t>
            </a:r>
            <a:r>
              <a:rPr lang="en-US" dirty="0" err="1"/>
              <a:t>l’examen</a:t>
            </a:r>
            <a:r>
              <a:rPr lang="en-US" dirty="0"/>
              <a:t> </a:t>
            </a:r>
            <a:r>
              <a:rPr lang="en-US" dirty="0" err="1"/>
              <a:t>t’inquiète</a:t>
            </a:r>
            <a:r>
              <a:rPr lang="en-US" dirty="0"/>
              <a:t>?</a:t>
            </a:r>
          </a:p>
          <a:p>
            <a:r>
              <a:rPr lang="en-US" dirty="0"/>
              <a:t>Pour quelle </a:t>
            </a:r>
            <a:r>
              <a:rPr lang="en-US" dirty="0" err="1"/>
              <a:t>partie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sens-tu</a:t>
            </a:r>
            <a:r>
              <a:rPr lang="en-US" dirty="0"/>
              <a:t> bien?</a:t>
            </a:r>
          </a:p>
          <a:p>
            <a:r>
              <a:rPr lang="en-US" dirty="0" err="1"/>
              <a:t>Quels</a:t>
            </a:r>
            <a:r>
              <a:rPr lang="en-US" dirty="0"/>
              <a:t> sous-</a:t>
            </a:r>
            <a:r>
              <a:rPr lang="en-US" dirty="0" err="1"/>
              <a:t>thèmes</a:t>
            </a:r>
            <a:r>
              <a:rPr lang="en-US" dirty="0"/>
              <a:t> </a:t>
            </a:r>
            <a:r>
              <a:rPr lang="en-US" dirty="0" err="1"/>
              <a:t>particuliers</a:t>
            </a:r>
            <a:r>
              <a:rPr lang="en-US" dirty="0"/>
              <a:t> </a:t>
            </a:r>
            <a:r>
              <a:rPr lang="en-US" dirty="0" err="1"/>
              <a:t>t’intéressent</a:t>
            </a:r>
            <a:r>
              <a:rPr lang="en-US" dirty="0"/>
              <a:t>?</a:t>
            </a: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 </a:t>
            </a:r>
            <a:r>
              <a:rPr lang="en-US" dirty="0" err="1"/>
              <a:t>une</a:t>
            </a:r>
            <a:r>
              <a:rPr lang="en-US" dirty="0"/>
              <a:t> note marque…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17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dirty="0"/>
              <a:t>Identités</a:t>
            </a:r>
          </a:p>
          <a:p>
            <a:pPr eaLnBrk="1" hangingPunct="1"/>
            <a:r>
              <a:rPr lang="fr-FR" dirty="0"/>
              <a:t>Expériences</a:t>
            </a:r>
          </a:p>
          <a:p>
            <a:pPr eaLnBrk="1" hangingPunct="1"/>
            <a:r>
              <a:rPr lang="fr-FR" dirty="0"/>
              <a:t>Ingéniosité humaine</a:t>
            </a:r>
          </a:p>
          <a:p>
            <a:pPr eaLnBrk="1" hangingPunct="1"/>
            <a:r>
              <a:rPr lang="fr-FR" dirty="0"/>
              <a:t>Organisation sociale</a:t>
            </a:r>
          </a:p>
          <a:p>
            <a:pPr eaLnBrk="1" hangingPunct="1"/>
            <a:r>
              <a:rPr lang="fr-FR" dirty="0"/>
              <a:t>Partage de la planète</a:t>
            </a: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Les thèmes du cours</a:t>
            </a:r>
            <a:br>
              <a:rPr lang="en-US" dirty="0"/>
            </a:br>
            <a:endParaRPr lang="en-US" dirty="0"/>
          </a:p>
        </p:txBody>
      </p:sp>
      <p:pic>
        <p:nvPicPr>
          <p:cNvPr id="14339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411480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0000FF"/>
            </a:solidFill>
          </a:ln>
        </p:spPr>
        <p:txBody>
          <a:bodyPr/>
          <a:lstStyle/>
          <a:p>
            <a:pPr eaLnBrk="1" hangingPunct="1"/>
            <a:endParaRPr lang="fr-FR" dirty="0"/>
          </a:p>
          <a:p>
            <a:pPr eaLnBrk="1" hangingPunct="1"/>
            <a:r>
              <a:rPr lang="fr-FR" dirty="0"/>
              <a:t>Styles de vie</a:t>
            </a:r>
          </a:p>
          <a:p>
            <a:pPr eaLnBrk="1" hangingPunct="1"/>
            <a:r>
              <a:rPr lang="fr-FR" dirty="0"/>
              <a:t>Santé et bien-être</a:t>
            </a:r>
          </a:p>
          <a:p>
            <a:pPr eaLnBrk="1" hangingPunct="1"/>
            <a:r>
              <a:rPr lang="fr-FR" dirty="0"/>
              <a:t>Convictions et valeurs</a:t>
            </a:r>
          </a:p>
          <a:p>
            <a:pPr eaLnBrk="1" hangingPunct="1"/>
            <a:r>
              <a:rPr lang="fr-FR" dirty="0"/>
              <a:t>Sous-cultures</a:t>
            </a:r>
          </a:p>
          <a:p>
            <a:pPr eaLnBrk="1" hangingPunct="1"/>
            <a:r>
              <a:rPr lang="fr-FR" dirty="0"/>
              <a:t>Langue et identité</a:t>
            </a:r>
          </a:p>
          <a:p>
            <a:pPr eaLnBrk="1" hangingPunct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lvl="1" indent="-285750" algn="ctr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53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Identités</a:t>
            </a:r>
            <a:br>
              <a:rPr lang="fr-FR" sz="53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fr-FR" sz="31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Explorer la nature du soi et ce que signifie « être humain »</a:t>
            </a:r>
            <a:br>
              <a:rPr lang="en-US" sz="2600" b="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endParaRPr lang="en-US" sz="1800" b="0" dirty="0">
              <a:solidFill>
                <a:sysClr val="windowText" lastClr="000000"/>
              </a:solidFill>
            </a:endParaRPr>
          </a:p>
        </p:txBody>
      </p:sp>
      <p:pic>
        <p:nvPicPr>
          <p:cNvPr id="15363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396240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2500" dirty="0"/>
          </a:p>
          <a:p>
            <a:pPr eaLnBrk="1" hangingPunct="1">
              <a:lnSpc>
                <a:spcPct val="80000"/>
              </a:lnSpc>
            </a:pPr>
            <a:r>
              <a:rPr lang="fr-FR" sz="2500" dirty="0"/>
              <a:t>A</a:t>
            </a:r>
            <a:r>
              <a:rPr lang="en-US" sz="2500" dirty="0" err="1"/>
              <a:t>ctivités</a:t>
            </a:r>
            <a:r>
              <a:rPr lang="en-US" sz="2500" dirty="0"/>
              <a:t> de </a:t>
            </a:r>
            <a:r>
              <a:rPr lang="en-US" sz="2500" dirty="0" err="1"/>
              <a:t>loisirs</a:t>
            </a:r>
            <a:endParaRPr lang="en-US" sz="2500" dirty="0"/>
          </a:p>
          <a:p>
            <a:pPr eaLnBrk="1" hangingPunct="1">
              <a:lnSpc>
                <a:spcPct val="80000"/>
              </a:lnSpc>
            </a:pPr>
            <a:r>
              <a:rPr lang="en-US" sz="2500" dirty="0" err="1"/>
              <a:t>Vacances</a:t>
            </a:r>
            <a:r>
              <a:rPr lang="en-US" sz="2500" dirty="0"/>
              <a:t> et voyages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err="1"/>
              <a:t>Récits</a:t>
            </a:r>
            <a:r>
              <a:rPr lang="en-US" sz="2500" dirty="0"/>
              <a:t> de vie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/>
              <a:t>Rites de passage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err="1"/>
              <a:t>Coutumes</a:t>
            </a:r>
            <a:r>
              <a:rPr lang="en-US" sz="2500" dirty="0"/>
              <a:t> et traditions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/>
              <a:t>Migration</a:t>
            </a:r>
            <a:endParaRPr lang="fr-FR" sz="2500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eaLnBrk="1" fontAlgn="auto" hangingPunct="1">
              <a:spcAft>
                <a:spcPts val="0"/>
              </a:spcAft>
              <a:defRPr/>
            </a:pPr>
            <a:r>
              <a:rPr lang="fr-FR" sz="4800" b="0" dirty="0">
                <a:solidFill>
                  <a:sysClr val="windowText" lastClr="000000"/>
                </a:solidFill>
              </a:rPr>
              <a:t>Expériences</a:t>
            </a:r>
            <a:br>
              <a:rPr lang="fr-FR" sz="4800" b="0" dirty="0">
                <a:solidFill>
                  <a:sysClr val="windowText" lastClr="000000"/>
                </a:solidFill>
              </a:rPr>
            </a:br>
            <a:r>
              <a:rPr lang="fr-FR" sz="2700" b="0" dirty="0">
                <a:solidFill>
                  <a:sysClr val="windowText" lastClr="000000"/>
                </a:solidFill>
              </a:rPr>
              <a:t>Explorer le récit des événements, des expériences et des voyages qui façonnent notre vie</a:t>
            </a:r>
            <a:endParaRPr lang="en-US" sz="2700" b="0" dirty="0">
              <a:solidFill>
                <a:sysClr val="windowText" lastClr="000000"/>
              </a:solidFill>
            </a:endParaRPr>
          </a:p>
        </p:txBody>
      </p:sp>
      <p:pic>
        <p:nvPicPr>
          <p:cNvPr id="16387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4225341"/>
            <a:ext cx="2057400" cy="2632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fr-FR" sz="2300" dirty="0"/>
          </a:p>
          <a:p>
            <a:pPr eaLnBrk="1" hangingPunct="1">
              <a:lnSpc>
                <a:spcPct val="90000"/>
              </a:lnSpc>
            </a:pPr>
            <a:r>
              <a:rPr lang="en-US" sz="2300" dirty="0"/>
              <a:t>Divertissements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/>
              <a:t>Expressions </a:t>
            </a:r>
            <a:r>
              <a:rPr lang="en-US" sz="2300" dirty="0" err="1"/>
              <a:t>artistiques</a:t>
            </a:r>
            <a:endParaRPr lang="en-US" sz="2300" dirty="0"/>
          </a:p>
          <a:p>
            <a:pPr eaLnBrk="1" hangingPunct="1">
              <a:lnSpc>
                <a:spcPct val="90000"/>
              </a:lnSpc>
            </a:pPr>
            <a:r>
              <a:rPr lang="en-US" sz="2300" dirty="0"/>
              <a:t>Communications et medias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 err="1"/>
              <a:t>Technologie</a:t>
            </a:r>
            <a:endParaRPr lang="en-US" sz="2300" dirty="0"/>
          </a:p>
          <a:p>
            <a:pPr eaLnBrk="1" hangingPunct="1">
              <a:lnSpc>
                <a:spcPct val="90000"/>
              </a:lnSpc>
            </a:pPr>
            <a:r>
              <a:rPr lang="en-US" sz="2300" dirty="0"/>
              <a:t>Innovation </a:t>
            </a:r>
            <a:r>
              <a:rPr lang="en-US" sz="2300" dirty="0" err="1"/>
              <a:t>scientifique</a:t>
            </a:r>
            <a:endParaRPr lang="fr-FR" sz="23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eaLnBrk="1" fontAlgn="auto" hangingPunct="1">
              <a:spcAft>
                <a:spcPts val="0"/>
              </a:spcAft>
              <a:defRPr/>
            </a:pPr>
            <a:r>
              <a:rPr lang="fr-FR" sz="4800" b="0" dirty="0">
                <a:solidFill>
                  <a:sysClr val="windowText" lastClr="000000"/>
                </a:solidFill>
              </a:rPr>
              <a:t>Ingéniosité humaine</a:t>
            </a:r>
            <a:br>
              <a:rPr lang="fr-FR" sz="4800" b="0" dirty="0">
                <a:solidFill>
                  <a:sysClr val="windowText" lastClr="000000"/>
                </a:solidFill>
              </a:rPr>
            </a:br>
            <a:r>
              <a:rPr lang="fr-FR" sz="2700" b="0" dirty="0">
                <a:solidFill>
                  <a:sysClr val="windowText" lastClr="000000"/>
                </a:solidFill>
              </a:rPr>
              <a:t>Explorer les façons dont la créativité et l’innovation humaines influent sur notre monde</a:t>
            </a:r>
            <a:endParaRPr lang="en-US" sz="2700" b="0" dirty="0">
              <a:solidFill>
                <a:sysClr val="windowText" lastClr="000000"/>
              </a:solidFill>
            </a:endParaRPr>
          </a:p>
        </p:txBody>
      </p:sp>
      <p:pic>
        <p:nvPicPr>
          <p:cNvPr id="17411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3972666"/>
            <a:ext cx="2209800" cy="282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fr-FR" sz="2500" dirty="0" err="1"/>
          </a:p>
          <a:p>
            <a:pPr eaLnBrk="1" hangingPunct="1">
              <a:lnSpc>
                <a:spcPct val="90000"/>
              </a:lnSpc>
            </a:pPr>
            <a:endParaRPr lang="en-US" sz="2500" dirty="0" err="1"/>
          </a:p>
          <a:p>
            <a:pPr eaLnBrk="1" hangingPunct="1">
              <a:lnSpc>
                <a:spcPct val="90000"/>
              </a:lnSpc>
            </a:pPr>
            <a:endParaRPr lang="en-US" sz="2500" dirty="0" err="1"/>
          </a:p>
          <a:p>
            <a:pPr eaLnBrk="1" hangingPunct="1">
              <a:lnSpc>
                <a:spcPct val="90000"/>
              </a:lnSpc>
            </a:pPr>
            <a:r>
              <a:rPr lang="en-US" sz="2500" dirty="0"/>
              <a:t>Relations </a:t>
            </a:r>
            <a:r>
              <a:rPr lang="en-US" sz="2500" dirty="0" err="1"/>
              <a:t>sociales</a:t>
            </a:r>
            <a:endParaRPr lang="en-US" sz="2500" dirty="0"/>
          </a:p>
          <a:p>
            <a:pPr eaLnBrk="1" hangingPunct="1">
              <a:lnSpc>
                <a:spcPct val="90000"/>
              </a:lnSpc>
            </a:pPr>
            <a:r>
              <a:rPr lang="en-US" sz="2500" dirty="0" err="1"/>
              <a:t>Communauté</a:t>
            </a:r>
            <a:endParaRPr lang="en-US" sz="2500" dirty="0"/>
          </a:p>
          <a:p>
            <a:pPr eaLnBrk="1" hangingPunct="1">
              <a:lnSpc>
                <a:spcPct val="90000"/>
              </a:lnSpc>
            </a:pPr>
            <a:r>
              <a:rPr lang="en-US" sz="2500" dirty="0"/>
              <a:t>Engagement Social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err="1"/>
              <a:t>Éducation</a:t>
            </a:r>
            <a:endParaRPr lang="en-US" sz="2500" dirty="0"/>
          </a:p>
          <a:p>
            <a:pPr eaLnBrk="1" hangingPunct="1">
              <a:lnSpc>
                <a:spcPct val="90000"/>
              </a:lnSpc>
            </a:pPr>
            <a:r>
              <a:rPr lang="en-US" sz="2500" dirty="0"/>
              <a:t>Monde du travail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/>
              <a:t>Ordre public</a:t>
            </a:r>
            <a:endParaRPr lang="fr-FR" sz="2500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eaLnBrk="1" fontAlgn="auto" hangingPunct="1">
              <a:spcAft>
                <a:spcPts val="0"/>
              </a:spcAft>
              <a:defRPr/>
            </a:pPr>
            <a:r>
              <a:rPr lang="fr-FR" sz="4400" b="0" dirty="0">
                <a:solidFill>
                  <a:sysClr val="windowText" lastClr="000000"/>
                </a:solidFill>
              </a:rPr>
              <a:t>Organisation Sociale</a:t>
            </a:r>
            <a:br>
              <a:rPr lang="fr-FR" sz="4400" b="0" dirty="0">
                <a:solidFill>
                  <a:sysClr val="windowText" lastClr="000000"/>
                </a:solidFill>
              </a:rPr>
            </a:br>
            <a:r>
              <a:rPr lang="fr-FR" sz="2700" b="0" dirty="0">
                <a:solidFill>
                  <a:sysClr val="windowText" lastClr="000000"/>
                </a:solidFill>
              </a:rPr>
              <a:t>Explorer les façons dont des groupes de personnes s’organisent ou sont organisés autour de systèmes ou de centres d’intérêt communs</a:t>
            </a:r>
            <a:endParaRPr lang="en-US" sz="2700" b="0" dirty="0">
              <a:solidFill>
                <a:sysClr val="windowText" lastClr="000000"/>
              </a:solidFill>
            </a:endParaRPr>
          </a:p>
        </p:txBody>
      </p:sp>
      <p:pic>
        <p:nvPicPr>
          <p:cNvPr id="18435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411480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r-FR" dirty="0" err="1"/>
          </a:p>
          <a:p>
            <a:pPr eaLnBrk="1" hangingPunct="1"/>
            <a:endParaRPr lang="en-US" dirty="0" err="1"/>
          </a:p>
          <a:p>
            <a:pPr eaLnBrk="1" hangingPunct="1"/>
            <a:r>
              <a:rPr lang="en-US" dirty="0" err="1"/>
              <a:t>Environnement</a:t>
            </a:r>
            <a:endParaRPr lang="en-US" dirty="0"/>
          </a:p>
          <a:p>
            <a:pPr eaLnBrk="1" hangingPunct="1"/>
            <a:r>
              <a:rPr lang="en-US" dirty="0"/>
              <a:t>Droits de </a:t>
            </a:r>
            <a:r>
              <a:rPr lang="en-US" dirty="0" err="1"/>
              <a:t>l’homme</a:t>
            </a:r>
            <a:endParaRPr lang="en-US" dirty="0"/>
          </a:p>
          <a:p>
            <a:pPr eaLnBrk="1" hangingPunct="1"/>
            <a:r>
              <a:rPr lang="en-US" dirty="0" err="1"/>
              <a:t>Paix</a:t>
            </a:r>
            <a:r>
              <a:rPr lang="en-US" dirty="0"/>
              <a:t> et </a:t>
            </a:r>
            <a:r>
              <a:rPr lang="en-US" dirty="0" err="1"/>
              <a:t>conflits</a:t>
            </a:r>
            <a:endParaRPr lang="en-US" dirty="0"/>
          </a:p>
          <a:p>
            <a:pPr eaLnBrk="1" hangingPunct="1"/>
            <a:r>
              <a:rPr lang="en-US" dirty="0"/>
              <a:t>Égalité</a:t>
            </a:r>
          </a:p>
          <a:p>
            <a:pPr eaLnBrk="1" hangingPunct="1"/>
            <a:r>
              <a:rPr lang="en-US" dirty="0" err="1"/>
              <a:t>Mondialisation</a:t>
            </a:r>
            <a:endParaRPr lang="en-US" dirty="0"/>
          </a:p>
          <a:p>
            <a:pPr eaLnBrk="1" hangingPunct="1"/>
            <a:r>
              <a:rPr lang="en-US" dirty="0" err="1"/>
              <a:t>Éthique</a:t>
            </a:r>
            <a:endParaRPr lang="en-US" dirty="0"/>
          </a:p>
          <a:p>
            <a:pPr eaLnBrk="1" hangingPunct="1"/>
            <a:r>
              <a:rPr lang="en-US" dirty="0" err="1"/>
              <a:t>Environnements</a:t>
            </a:r>
            <a:r>
              <a:rPr lang="en-US" dirty="0"/>
              <a:t> </a:t>
            </a:r>
            <a:r>
              <a:rPr lang="en-US" dirty="0" err="1"/>
              <a:t>urbains</a:t>
            </a:r>
            <a:r>
              <a:rPr lang="en-US" dirty="0"/>
              <a:t> et </a:t>
            </a:r>
            <a:r>
              <a:rPr lang="en-US" dirty="0" err="1"/>
              <a:t>ruraux</a:t>
            </a:r>
            <a:endParaRPr lang="fr-FR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eaLnBrk="1" fontAlgn="auto" hangingPunct="1">
              <a:spcAft>
                <a:spcPts val="0"/>
              </a:spcAft>
              <a:defRPr/>
            </a:pPr>
            <a:r>
              <a:rPr lang="fr-FR" sz="4000" b="0" dirty="0">
                <a:solidFill>
                  <a:sysClr val="windowText" lastClr="000000"/>
                </a:solidFill>
              </a:rPr>
              <a:t>Partage de la planète</a:t>
            </a:r>
            <a:br>
              <a:rPr lang="fr-FR" sz="4000" b="0" dirty="0">
                <a:solidFill>
                  <a:sysClr val="windowText" lastClr="000000"/>
                </a:solidFill>
              </a:rPr>
            </a:br>
            <a:r>
              <a:rPr lang="fr-FR" sz="2400" b="0" dirty="0">
                <a:solidFill>
                  <a:sysClr val="windowText" lastClr="000000"/>
                </a:solidFill>
              </a:rPr>
              <a:t>Explorer les difficultés que rencontrent les individus et les communautés, ainsi que les possibilités qui s’offrent à eux dans le monde moderne</a:t>
            </a:r>
            <a:endParaRPr lang="en-US" sz="2400" b="0" dirty="0">
              <a:solidFill>
                <a:sysClr val="windowText" lastClr="000000"/>
              </a:solidFill>
            </a:endParaRPr>
          </a:p>
        </p:txBody>
      </p:sp>
      <p:pic>
        <p:nvPicPr>
          <p:cNvPr id="4" name="Picture 4" descr="http://www.afhalifax.ca/wp-content/uploads/2013/11/baccalaureat_international2.png">
            <a:extLst>
              <a:ext uri="{FF2B5EF4-FFF2-40B4-BE49-F238E27FC236}">
                <a16:creationId xmlns:a16="http://schemas.microsoft.com/office/drawing/2014/main" id="{5CC0F5F0-A2E6-4408-86B2-4FF79D5F5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411480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Combien</a:t>
            </a:r>
            <a:r>
              <a:rPr lang="en-US" dirty="0"/>
              <a:t>- 25%</a:t>
            </a:r>
          </a:p>
          <a:p>
            <a:pPr eaLnBrk="1" hangingPunct="1"/>
            <a:r>
              <a:rPr lang="en-US" dirty="0" err="1"/>
              <a:t>Quand</a:t>
            </a:r>
            <a:r>
              <a:rPr lang="en-US" dirty="0"/>
              <a:t>- fin </a:t>
            </a:r>
            <a:r>
              <a:rPr lang="en-US" dirty="0" err="1"/>
              <a:t>mai</a:t>
            </a:r>
            <a:endParaRPr lang="en-US" dirty="0"/>
          </a:p>
          <a:p>
            <a:pPr eaLnBrk="1" hangingPunct="1"/>
            <a:r>
              <a:rPr lang="en-US" dirty="0"/>
              <a:t>Quoi- </a:t>
            </a:r>
          </a:p>
          <a:p>
            <a:pPr lvl="1" eaLnBrk="1" hangingPunct="1"/>
            <a:r>
              <a:rPr lang="en-US" dirty="0"/>
              <a:t>NM (SL) </a:t>
            </a:r>
            <a:r>
              <a:rPr lang="fr-FR" dirty="0"/>
              <a:t>une composition de 250-400 mots d’après le choix de 3 tâches chaque sur un thème différent demandant un type de texte particulier</a:t>
            </a:r>
          </a:p>
          <a:p>
            <a:pPr lvl="1" eaLnBrk="1" hangingPunct="1"/>
            <a:r>
              <a:rPr lang="en-US" dirty="0"/>
              <a:t>NS (HL) 450-600 mots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Epreuve 1</a:t>
            </a:r>
            <a:r>
              <a:rPr lang="en-US" dirty="0"/>
              <a:t>	</a:t>
            </a:r>
          </a:p>
        </p:txBody>
      </p:sp>
      <p:pic>
        <p:nvPicPr>
          <p:cNvPr id="24579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4114800"/>
            <a:ext cx="21431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dirty="0"/>
              <a:t>Combien- 50%</a:t>
            </a:r>
          </a:p>
          <a:p>
            <a:pPr eaLnBrk="1" hangingPunct="1"/>
            <a:r>
              <a:rPr lang="fr-FR" dirty="0"/>
              <a:t>Quand- fin mai</a:t>
            </a:r>
          </a:p>
          <a:p>
            <a:pPr eaLnBrk="1" hangingPunct="1"/>
            <a:r>
              <a:rPr lang="fr-FR" dirty="0"/>
              <a:t>Quoi- </a:t>
            </a:r>
          </a:p>
          <a:p>
            <a:pPr lvl="1" eaLnBrk="1" hangingPunct="1"/>
            <a:r>
              <a:rPr lang="fr-FR" dirty="0"/>
              <a:t>NM (SL)- Exercices de compréhension sur:</a:t>
            </a:r>
          </a:p>
          <a:p>
            <a:pPr lvl="2" eaLnBrk="1" hangingPunct="1"/>
            <a:r>
              <a:rPr lang="fr-FR" dirty="0"/>
              <a:t>3 extraits audio (45 min) et 3 écrits (1 heure)</a:t>
            </a:r>
          </a:p>
          <a:p>
            <a:pPr lvl="1" eaLnBrk="1" hangingPunct="1"/>
            <a:r>
              <a:rPr lang="fr-FR" dirty="0"/>
              <a:t>NS (HL) Exercices de compréhension sur:</a:t>
            </a:r>
          </a:p>
          <a:p>
            <a:pPr lvl="2" eaLnBrk="1" hangingPunct="1"/>
            <a:r>
              <a:rPr lang="fr-FR" dirty="0"/>
              <a:t>3 extraits audio (1 heure) et 3 écrits (1 heure)</a:t>
            </a:r>
          </a:p>
          <a:p>
            <a:pPr lvl="1" eaLnBrk="1" hangingPunct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Epreuve</a:t>
            </a:r>
            <a:r>
              <a:rPr lang="en-US" dirty="0"/>
              <a:t> 2</a:t>
            </a:r>
          </a:p>
        </p:txBody>
      </p:sp>
      <p:pic>
        <p:nvPicPr>
          <p:cNvPr id="25603" name="Picture 4" descr="http://www.afhalifax.ca/wp-content/uploads/2013/11/baccalaureat_international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9469" y="4343400"/>
            <a:ext cx="1964531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1429</TotalTime>
  <Words>641</Words>
  <Application>Microsoft Office PowerPoint</Application>
  <PresentationFormat>On-screen Show (4:3)</PresentationFormat>
  <Paragraphs>151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L’examen BI de Langue B</vt:lpstr>
      <vt:lpstr>Les thèmes du cours </vt:lpstr>
      <vt:lpstr>Identités Explorer la nature du soi et ce que signifie « être humain » </vt:lpstr>
      <vt:lpstr>Expériences Explorer le récit des événements, des expériences et des voyages qui façonnent notre vie</vt:lpstr>
      <vt:lpstr>Ingéniosité humaine Explorer les façons dont la créativité et l’innovation humaines influent sur notre monde</vt:lpstr>
      <vt:lpstr>Organisation Sociale Explorer les façons dont des groupes de personnes s’organisent ou sont organisés autour de systèmes ou de centres d’intérêt communs</vt:lpstr>
      <vt:lpstr>Partage de la planète Explorer les difficultés que rencontrent les individus et les communautés, ainsi que les possibilités qui s’offrent à eux dans le monde moderne</vt:lpstr>
      <vt:lpstr>Epreuve 1 </vt:lpstr>
      <vt:lpstr>Epreuve 2</vt:lpstr>
      <vt:lpstr>Travail écrit</vt:lpstr>
      <vt:lpstr>Examen oral individuel- NM (SL)</vt:lpstr>
      <vt:lpstr>Examen oral individuel- NS (HL)</vt:lpstr>
      <vt:lpstr>Activité orale interactive</vt:lpstr>
      <vt:lpstr>Les parties de l’examen</vt:lpstr>
      <vt:lpstr>Types de texte</vt:lpstr>
      <vt:lpstr>La compréhension conceptuelle</vt:lpstr>
      <vt:lpstr>Sur une note marque…</vt:lpstr>
    </vt:vector>
  </TitlesOfParts>
  <Company>Salem-Keizer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L’examen IB</dc:title>
  <dc:creator>zenk_robert</dc:creator>
  <cp:lastModifiedBy>Robert Zenk</cp:lastModifiedBy>
  <cp:revision>41</cp:revision>
  <dcterms:created xsi:type="dcterms:W3CDTF">2013-11-19T01:02:01Z</dcterms:created>
  <dcterms:modified xsi:type="dcterms:W3CDTF">2019-09-24T18:16:00Z</dcterms:modified>
</cp:coreProperties>
</file>